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purl.oclc.org/ooxml/officeDocument/relationships/metadata/thumbnail" Target="docProps/thumbnail.jpeg"/><Relationship Id="rId1" Type="http://purl.oclc.org/ooxml/officeDocument/relationships/officeDocument" Target="ppt/presentation.xml"/><Relationship Id="rId4" Type="http://purl.oclc.org/ooxml/officeDocument/relationships/extendedProperties" Target="docProps/app.xml"/></Relationships>
</file>

<file path=ppt/presentation.xml><?xml version="1.0" encoding="utf-8"?>
<p:presentation xmlns:a="http://purl.oclc.org/ooxml/drawingml/main" xmlns:r="http://purl.oclc.org/ooxml/officeDocument/relationships" xmlns:p="http://purl.oclc.org/ooxml/presentationml/main" autoCompressPictures="0" conformance="strict">
  <p:sldMasterIdLst>
    <p:sldMasterId id="2147483648" r:id="rId1"/>
  </p:sldMasterIdLst>
  <p:sldIdLst>
    <p:sldId id="256" r:id="rId2"/>
    <p:sldId id="258" r:id="rId3"/>
    <p:sldId id="257" r:id="rId4"/>
    <p:sldId id="260" r:id="rId5"/>
    <p:sldId id="262" r:id="rId6"/>
    <p:sldId id="263" r:id="rId7"/>
    <p:sldId id="264" r:id="rId8"/>
    <p:sldId id="261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purl.oclc.org/ooxml/drawingml/main" xmlns:r="http://purl.oclc.org/ooxml/officeDocument/relationships" xmlns:p="http://purl.oclc.org/ooxml/presentationml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purl.oclc.org/ooxml/drawingml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%"/>
            </a:schemeClr>
          </a:solidFill>
        </a:fill>
      </a:tcStyle>
    </a:wholeTbl>
    <a:band1H>
      <a:tcStyle>
        <a:tcBdr/>
        <a:fill>
          <a:solidFill>
            <a:schemeClr val="accent1">
              <a:tint val="40%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%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purl.oclc.org/ooxml/drawingml/main" xmlns:r="http://purl.oclc.org/ooxml/officeDocument/relationships" xmlns:p="http://purl.oclc.org/ooxml/presentationml/main">
  <p:normalViewPr horzBarState="maximized">
    <p:restoredLeft sz="16.993%" autoAdjust="0"/>
    <p:restoredTop sz="94.66%"/>
  </p:normalViewPr>
  <p:slideViewPr>
    <p:cSldViewPr snapToGrid="0">
      <p:cViewPr varScale="1">
        <p:scale>
          <a:sx n="89" d="100"/>
          <a:sy n="89" d="100"/>
        </p:scale>
        <p:origin x="120" y="50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purl.oclc.org/ooxml/officeDocument/relationships/slide" Target="slides/slide7.xml"/><Relationship Id="rId13" Type="http://purl.oclc.org/ooxml/officeDocument/relationships/theme" Target="theme/theme1.xml"/><Relationship Id="rId3" Type="http://purl.oclc.org/ooxml/officeDocument/relationships/slide" Target="slides/slide2.xml"/><Relationship Id="rId7" Type="http://purl.oclc.org/ooxml/officeDocument/relationships/slide" Target="slides/slide6.xml"/><Relationship Id="rId12" Type="http://purl.oclc.org/ooxml/officeDocument/relationships/viewProps" Target="viewProps.xml"/><Relationship Id="rId2" Type="http://purl.oclc.org/ooxml/officeDocument/relationships/slide" Target="slides/slide1.xml"/><Relationship Id="rId1" Type="http://purl.oclc.org/ooxml/officeDocument/relationships/slideMaster" Target="slideMasters/slideMaster1.xml"/><Relationship Id="rId6" Type="http://purl.oclc.org/ooxml/officeDocument/relationships/slide" Target="slides/slide5.xml"/><Relationship Id="rId11" Type="http://purl.oclc.org/ooxml/officeDocument/relationships/presProps" Target="presProps.xml"/><Relationship Id="rId5" Type="http://purl.oclc.org/ooxml/officeDocument/relationships/slide" Target="slides/slide4.xml"/><Relationship Id="rId10" Type="http://purl.oclc.org/ooxml/officeDocument/relationships/slide" Target="slides/slide9.xml"/><Relationship Id="rId4" Type="http://purl.oclc.org/ooxml/officeDocument/relationships/slide" Target="slides/slide3.xml"/><Relationship Id="rId9" Type="http://purl.oclc.org/ooxml/officeDocument/relationships/slide" Target="slides/slide8.xml"/><Relationship Id="rId14" Type="http://purl.oclc.org/ooxml/officeDocument/relationships/tableStyles" Target="tableStyles.xml"/></Relationships>
</file>

<file path=ppt/media/hdphoto1.wdp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purl.oclc.org/ooxml/officeDocument/relationships/image" Target="../media/image3.jpg"/><Relationship Id="rId1" Type="http://purl.oclc.org/ooxml/officeDocument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slideLayout1.xml><?xml version="1.0" encoding="utf-8"?>
<p:sldLayout xmlns:a="http://purl.oclc.org/ooxml/drawingml/main" xmlns:r="http://purl.oclc.org/ooxml/officeDocument/relationships" xmlns:p="http://purl.oclc.org/ooxml/presentationml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%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%">
                <a:schemeClr val="accent1"/>
              </a:gs>
              <a:gs pos="100%">
                <a:schemeClr val="accent1">
                  <a:lumMod val="50%"/>
                </a:schemeClr>
              </a:gs>
            </a:gsLst>
            <a:path path="circle">
              <a:fillToRect l="50%" t="50%" r="50%" b="50%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%">
                <a:schemeClr val="accent1"/>
              </a:gs>
              <a:gs pos="100%">
                <a:schemeClr val="accent1">
                  <a:lumMod val="50%"/>
                </a:schemeClr>
              </a:gs>
            </a:gsLst>
            <a:path path="circle">
              <a:fillToRect l="50%" t="50%" r="50%" b="50%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%"/>
                <a:lumOff val="50%"/>
              </a:schemeClr>
            </a:solidFill>
            <a:miter lim="800%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%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%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%"/>
                    <a:lumOff val="25%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%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purl.oclc.org/ooxml/drawingml/main" xmlns:r="http://purl.oclc.org/ooxml/officeDocument/relationships" xmlns:p="http://purl.oclc.org/ooxml/presentationml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%"/>
              </a:schemeClr>
            </a:solidFill>
            <a:miter lim="800%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purl.oclc.org/ooxml/drawingml/main" xmlns:r="http://purl.oclc.org/ooxml/officeDocument/relationships" xmlns:p="http://purl.oclc.org/ooxml/presentationml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purl.oclc.org/ooxml/drawingml/main" xmlns:r="http://purl.oclc.org/ooxml/officeDocument/relationships" xmlns:p="http://purl.oclc.org/ooxml/presentationml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%"/>
                    <a:lumOff val="50%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%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%"/>
                      <a:lumOff val="35%"/>
                      <a:alpha val="40%"/>
                    </a:schemeClr>
                  </a:glow>
                  <a:outerShdw blurRad="28575" dist="38100" dir="14040000" algn="tl" rotWithShape="0">
                    <a:srgbClr val="000000">
                      <a:alpha val="25%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%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%"/>
                      <a:lumOff val="35%"/>
                      <a:alpha val="40%"/>
                    </a:schemeClr>
                  </a:glow>
                  <a:outerShdw blurRad="28575" dist="38100" dir="14040000" algn="tl" rotWithShape="0">
                    <a:srgbClr val="000000">
                      <a:alpha val="25%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purl.oclc.org/ooxml/drawingml/main" xmlns:r="http://purl.oclc.org/ooxml/officeDocument/relationships" xmlns:p="http://purl.oclc.org/ooxml/presentationml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purl.oclc.org/ooxml/drawingml/main" xmlns:r="http://purl.oclc.org/ooxml/officeDocument/relationships" xmlns:p="http://purl.oclc.org/ooxml/presentationml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%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%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%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purl.oclc.org/ooxml/drawingml/main" xmlns:r="http://purl.oclc.org/ooxml/officeDocument/relationships" xmlns:p="http://purl.oclc.org/ooxml/presentationml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%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%"/>
              </a:schemeClr>
            </a:solidFill>
            <a:miter lim="800%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%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%"/>
              </a:schemeClr>
            </a:solidFill>
            <a:miter lim="800%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%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%"/>
              </a:schemeClr>
            </a:solidFill>
            <a:miter lim="800%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purl.oclc.org/ooxml/drawingml/main" xmlns:r="http://purl.oclc.org/ooxml/officeDocument/relationships" xmlns:p="http://purl.oclc.org/ooxml/presentationml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purl.oclc.org/ooxml/drawingml/main" xmlns:r="http://purl.oclc.org/ooxml/officeDocument/relationships" xmlns:p="http://purl.oclc.org/ooxml/presentationml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purl.oclc.org/ooxml/drawingml/main" xmlns:r="http://purl.oclc.org/ooxml/officeDocument/relationships" xmlns:p="http://purl.oclc.org/ooxml/presentationml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purl.oclc.org/ooxml/drawingml/main" xmlns:r="http://purl.oclc.org/ooxml/officeDocument/relationships" xmlns:p="http://purl.oclc.org/ooxml/presentationml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%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%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%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purl.oclc.org/ooxml/drawingml/main" xmlns:r="http://purl.oclc.org/ooxml/officeDocument/relationships" xmlns:p="http://purl.oclc.org/ooxml/presentationml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purl.oclc.org/ooxml/drawingml/main" xmlns:r="http://purl.oclc.org/ooxml/officeDocument/relationships" xmlns:p="http://purl.oclc.org/ooxml/presentationml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%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%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purl.oclc.org/ooxml/drawingml/main" xmlns:r="http://purl.oclc.org/ooxml/officeDocument/relationships" xmlns:p="http://purl.oclc.org/ooxml/presentationml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purl.oclc.org/ooxml/drawingml/main" xmlns:r="http://purl.oclc.org/ooxml/officeDocument/relationships" xmlns:p="http://purl.oclc.org/ooxml/presentationml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purl.oclc.org/ooxml/drawingml/main" xmlns:r="http://purl.oclc.org/ooxml/officeDocument/relationships" xmlns:p="http://purl.oclc.org/ooxml/presentationml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purl.oclc.org/ooxml/drawingml/main" xmlns:r="http://purl.oclc.org/ooxml/officeDocument/relationships" xmlns:p="http://purl.oclc.org/ooxml/presentationml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%"/>
              </a:schemeClr>
            </a:solidFill>
            <a:miter lim="800%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purl.oclc.org/ooxml/officeDocument/relationships/slideLayout" Target="../slideLayouts/slideLayout8.xml"/><Relationship Id="rId13" Type="http://purl.oclc.org/ooxml/officeDocument/relationships/slideLayout" Target="../slideLayouts/slideLayout13.xml"/><Relationship Id="rId18" Type="http://purl.oclc.org/ooxml/officeDocument/relationships/theme" Target="../theme/theme1.xml"/><Relationship Id="rId3" Type="http://purl.oclc.org/ooxml/officeDocument/relationships/slideLayout" Target="../slideLayouts/slideLayout3.xml"/><Relationship Id="rId7" Type="http://purl.oclc.org/ooxml/officeDocument/relationships/slideLayout" Target="../slideLayouts/slideLayout7.xml"/><Relationship Id="rId12" Type="http://purl.oclc.org/ooxml/officeDocument/relationships/slideLayout" Target="../slideLayouts/slideLayout12.xml"/><Relationship Id="rId17" Type="http://purl.oclc.org/ooxml/officeDocument/relationships/slideLayout" Target="../slideLayouts/slideLayout17.xml"/><Relationship Id="rId2" Type="http://purl.oclc.org/ooxml/officeDocument/relationships/slideLayout" Target="../slideLayouts/slideLayout2.xml"/><Relationship Id="rId16" Type="http://purl.oclc.org/ooxml/officeDocument/relationships/slideLayout" Target="../slideLayouts/slideLayout16.xml"/><Relationship Id="rId1" Type="http://purl.oclc.org/ooxml/officeDocument/relationships/slideLayout" Target="../slideLayouts/slideLayout1.xml"/><Relationship Id="rId6" Type="http://purl.oclc.org/ooxml/officeDocument/relationships/slideLayout" Target="../slideLayouts/slideLayout6.xml"/><Relationship Id="rId11" Type="http://purl.oclc.org/ooxml/officeDocument/relationships/slideLayout" Target="../slideLayouts/slideLayout11.xml"/><Relationship Id="rId5" Type="http://purl.oclc.org/ooxml/officeDocument/relationships/slideLayout" Target="../slideLayouts/slideLayout5.xml"/><Relationship Id="rId15" Type="http://purl.oclc.org/ooxml/officeDocument/relationships/slideLayout" Target="../slideLayouts/slideLayout15.xml"/><Relationship Id="rId10" Type="http://purl.oclc.org/ooxml/officeDocument/relationships/slideLayout" Target="../slideLayouts/slideLayout10.xml"/><Relationship Id="rId19" Type="http://purl.oclc.org/ooxml/officeDocument/relationships/image" Target="../media/image3.jpg"/><Relationship Id="rId4" Type="http://purl.oclc.org/ooxml/officeDocument/relationships/slideLayout" Target="../slideLayouts/slideLayout4.xml"/><Relationship Id="rId9" Type="http://purl.oclc.org/ooxml/officeDocument/relationships/slideLayout" Target="../slideLayouts/slideLayout9.xml"/><Relationship Id="rId14" Type="http://purl.oclc.org/ooxml/officeDocument/relationships/slideLayout" Target="../slideLayouts/slideLayout14.xml"/></Relationships>
</file>

<file path=ppt/slideMasters/slideMaster1.xml><?xml version="1.0" encoding="utf-8"?>
<p:sldMaster xmlns:a="http://purl.oclc.org/ooxml/drawingml/main" xmlns:r="http://purl.oclc.org/ooxml/officeDocument/relationships" xmlns:p="http://purl.oclc.org/ooxml/presentationml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%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%"/>
                  <a:lumOff val="50%"/>
                </a:schemeClr>
              </a:solidFill>
              <a:miter lim="800%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%">
                  <a:schemeClr val="accent1"/>
                </a:gs>
                <a:gs pos="100%">
                  <a:schemeClr val="accent1">
                    <a:lumMod val="50%"/>
                  </a:schemeClr>
                </a:gs>
              </a:gsLst>
              <a:path path="circle">
                <a:fillToRect l="50%" t="50%" r="50%" b="50%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%">
                <a:solidFill>
                  <a:schemeClr val="accent1">
                    <a:lumMod val="50%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%">
                <a:solidFill>
                  <a:schemeClr val="accent1">
                    <a:lumMod val="50%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%">
                <a:solidFill>
                  <a:schemeClr val="accent1">
                    <a:lumMod val="50%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%"/>
        </a:lnSpc>
        <a:spcBef>
          <a:spcPct val="0%"/>
        </a:spcBef>
        <a:buNone/>
        <a:defRPr sz="5400" kern="1200" cap="all" baseline="0%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%"/>
        </a:lnSpc>
        <a:spcBef>
          <a:spcPts val="1000"/>
        </a:spcBef>
        <a:buClr>
          <a:schemeClr val="accent1"/>
        </a:buClr>
        <a:buSzPct val="160%"/>
        <a:buFont typeface="Arial" panose="020B0604020202020204" pitchFamily="34" charset="0"/>
        <a:buChar char="•"/>
        <a:defRPr sz="2000" kern="1200" cap="all" baseline="0%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%"/>
        </a:lnSpc>
        <a:spcBef>
          <a:spcPts val="500"/>
        </a:spcBef>
        <a:buClr>
          <a:schemeClr val="accent1"/>
        </a:buClr>
        <a:buSzPct val="160%"/>
        <a:buFont typeface="Arial" panose="020B0604020202020204" pitchFamily="34" charset="0"/>
        <a:buChar char="•"/>
        <a:defRPr sz="1800" kern="1200" cap="all" baseline="0%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%"/>
        </a:lnSpc>
        <a:spcBef>
          <a:spcPts val="500"/>
        </a:spcBef>
        <a:buClr>
          <a:schemeClr val="accent1"/>
        </a:buClr>
        <a:buSzPct val="160%"/>
        <a:buFont typeface="Arial" panose="020B0604020202020204" pitchFamily="34" charset="0"/>
        <a:buChar char="•"/>
        <a:defRPr sz="1600" kern="1200" cap="all" baseline="0%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%"/>
        </a:lnSpc>
        <a:spcBef>
          <a:spcPts val="500"/>
        </a:spcBef>
        <a:buClr>
          <a:schemeClr val="accent1"/>
        </a:buClr>
        <a:buSzPct val="160%"/>
        <a:buFont typeface="Arial" panose="020B0604020202020204" pitchFamily="34" charset="0"/>
        <a:buChar char="•"/>
        <a:defRPr sz="1400" kern="1200" cap="all" baseline="0%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%"/>
        </a:lnSpc>
        <a:spcBef>
          <a:spcPts val="500"/>
        </a:spcBef>
        <a:buClr>
          <a:schemeClr val="accent1"/>
        </a:buClr>
        <a:buSzPct val="160%"/>
        <a:buFont typeface="Arial" panose="020B0604020202020204" pitchFamily="34" charset="0"/>
        <a:buChar char="•"/>
        <a:defRPr sz="1400" kern="1200" cap="all" baseline="0%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%"/>
        </a:lnSpc>
        <a:spcBef>
          <a:spcPts val="500"/>
        </a:spcBef>
        <a:buClr>
          <a:schemeClr val="accent1"/>
        </a:buClr>
        <a:buSzPct val="160%"/>
        <a:buFont typeface="Arial" panose="020B0604020202020204" pitchFamily="34" charset="0"/>
        <a:buChar char="•"/>
        <a:defRPr sz="1400" kern="1200" cap="all" baseline="0%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%"/>
        </a:lnSpc>
        <a:spcBef>
          <a:spcPts val="500"/>
        </a:spcBef>
        <a:buClr>
          <a:schemeClr val="accent1"/>
        </a:buClr>
        <a:buSzPct val="160%"/>
        <a:buFont typeface="Arial" panose="020B0604020202020204" pitchFamily="34" charset="0"/>
        <a:buChar char="•"/>
        <a:defRPr sz="1400" kern="1200" cap="all" baseline="0%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%"/>
        </a:lnSpc>
        <a:spcBef>
          <a:spcPts val="500"/>
        </a:spcBef>
        <a:buClr>
          <a:schemeClr val="accent1"/>
        </a:buClr>
        <a:buSzPct val="160%"/>
        <a:buFont typeface="Arial" panose="020B0604020202020204" pitchFamily="34" charset="0"/>
        <a:buChar char="•"/>
        <a:defRPr sz="1400" kern="1200" cap="all" baseline="0%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%"/>
        </a:lnSpc>
        <a:spcBef>
          <a:spcPts val="500"/>
        </a:spcBef>
        <a:buClr>
          <a:schemeClr val="accent1"/>
        </a:buClr>
        <a:buSzPct val="160%"/>
        <a:buFont typeface="Arial" panose="020B0604020202020204" pitchFamily="34" charset="0"/>
        <a:buChar char="•"/>
        <a:defRPr sz="1400" kern="1200" cap="all" baseline="0%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purl.oclc.org/ooxml/officeDocument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purl.oclc.org/ooxml/officeDocument/relationships/image" Target="../media/image4.png"/><Relationship Id="rId1" Type="http://purl.oclc.org/ooxml/officeDocument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purl.oclc.org/ooxml/officeDocument/relationships/image" Target="../media/image5.png"/><Relationship Id="rId1" Type="http://purl.oclc.org/ooxml/officeDocument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purl.oclc.org/ooxml/officeDocument/relationships/image" Target="../media/image6.png"/><Relationship Id="rId1" Type="http://purl.oclc.org/ooxml/officeDocument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purl.oclc.org/ooxml/officeDocument/relationships/image" Target="../media/image7.png"/><Relationship Id="rId1" Type="http://purl.oclc.org/ooxml/officeDocument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purl.oclc.org/ooxml/officeDocument/relationships/image" Target="../media/image8.png"/><Relationship Id="rId1" Type="http://purl.oclc.org/ooxml/officeDocument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purl.oclc.org/ooxml/officeDocument/relationships/image" Target="../media/image9.png"/><Relationship Id="rId1" Type="http://purl.oclc.org/ooxml/officeDocument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purl.oclc.org/ooxml/officeDocument/relationships/image" Target="../media/image10.png"/><Relationship Id="rId1" Type="http://purl.oclc.org/ooxml/officeDocument/relationships/slideLayout" Target="../slideLayouts/slideLayout9.xml"/></Relationships>
</file>

<file path=ppt/slides/slide1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194BE0-2058-442E-AAA7-DB99EF9CB3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Level 30 erreicht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EEF3AD-8847-4215-87A5-31E63DCD47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aber ohne Items wird hier nicht gefegt</a:t>
            </a:r>
          </a:p>
        </p:txBody>
      </p:sp>
    </p:spTree>
    <p:extLst>
      <p:ext uri="{BB962C8B-B14F-4D97-AF65-F5344CB8AC3E}">
        <p14:creationId xmlns:p14="http://schemas.microsoft.com/office/powerpoint/2010/main" val="2241093285"/>
      </p:ext>
    </p:extLst>
  </p:cSld>
  <p:clrMapOvr>
    <a:masterClrMapping/>
  </p:clrMapOvr>
</p:sld>
</file>

<file path=ppt/slides/slide2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862FE-763E-433A-B462-D0E5548B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%"/>
          </a:bodyPr>
          <a:lstStyle/>
          <a:p>
            <a:r>
              <a:rPr lang="de-DE" dirty="0"/>
              <a:t>Jetzt wird gespielt… denn der Besen gibt sich nicht von allein frei.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BC60E3F-4B48-47ED-B338-7762A18622A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%" lnSpcReduction="20%"/>
          </a:bodyPr>
          <a:lstStyle/>
          <a:p>
            <a:pPr marL="0" indent="0">
              <a:buNone/>
            </a:pPr>
            <a:r>
              <a:rPr lang="de-DE" b="1" dirty="0"/>
              <a:t>⭐ Spielregeln</a:t>
            </a:r>
          </a:p>
          <a:p>
            <a:pPr marL="0" indent="0">
              <a:buNone/>
            </a:pPr>
            <a:r>
              <a:rPr lang="de-DE" dirty="0"/>
              <a:t>David würfelt immer </a:t>
            </a:r>
            <a:r>
              <a:rPr lang="de-DE" b="1" dirty="0"/>
              <a:t>zwei Würfel</a:t>
            </a:r>
            <a:r>
              <a:rPr lang="de-DE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Würfel 1</a:t>
            </a:r>
            <a:r>
              <a:rPr lang="de-DE" dirty="0"/>
              <a:t> bestimmt das </a:t>
            </a:r>
            <a:r>
              <a:rPr lang="de-DE" b="1" dirty="0"/>
              <a:t>Spiel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Würfel 2</a:t>
            </a:r>
            <a:r>
              <a:rPr lang="de-DE" dirty="0"/>
              <a:t> bestimmt das </a:t>
            </a:r>
            <a:r>
              <a:rPr lang="de-DE" b="1" dirty="0"/>
              <a:t>Getränk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Es wird </a:t>
            </a:r>
            <a:r>
              <a:rPr lang="de-DE" b="1" dirty="0"/>
              <a:t>immer gegen einen anderen Gast</a:t>
            </a:r>
            <a:r>
              <a:rPr lang="de-DE" dirty="0"/>
              <a:t> gespielt – </a:t>
            </a:r>
            <a:r>
              <a:rPr lang="de-DE" b="1" dirty="0"/>
              <a:t>niemand wird doppelt</a:t>
            </a:r>
            <a:r>
              <a:rPr lang="de-DE" dirty="0"/>
              <a:t> ausgewählt.</a:t>
            </a:r>
          </a:p>
          <a:p>
            <a:pPr marL="0" indent="0">
              <a:buNone/>
            </a:pPr>
            <a:r>
              <a:rPr lang="de-DE" dirty="0"/>
              <a:t>Die Spiele sind nach </a:t>
            </a:r>
            <a:r>
              <a:rPr lang="de-DE" b="1" dirty="0"/>
              <a:t>Schwierigkeitsgrad</a:t>
            </a:r>
            <a:r>
              <a:rPr lang="de-DE" dirty="0"/>
              <a:t> sortiert: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1 = superschwer</a:t>
            </a:r>
            <a:r>
              <a:rPr lang="de-DE" dirty="0"/>
              <a:t>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6 = superleicht und perfekt für David zugeschnitten.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Je schwerer das Spiel, desto </a:t>
            </a:r>
            <a:r>
              <a:rPr lang="de-DE" b="1" dirty="0"/>
              <a:t>mehr Punkte</a:t>
            </a:r>
            <a:r>
              <a:rPr lang="de-DE" dirty="0"/>
              <a:t> kann David sammeln.</a:t>
            </a:r>
            <a:br>
              <a:rPr lang="de-DE" dirty="0"/>
            </a:br>
            <a:r>
              <a:rPr lang="de-DE" dirty="0"/>
              <a:t>Er muss genügend Punkte erreichen, um nach und nach seine </a:t>
            </a:r>
            <a:r>
              <a:rPr lang="de-DE" b="1" dirty="0"/>
              <a:t>Feg-Utensilien freizuschalten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5982853"/>
      </p:ext>
    </p:extLst>
  </p:cSld>
  <p:clrMapOvr>
    <a:masterClrMapping/>
  </p:clrMapOvr>
</p:sld>
</file>

<file path=ppt/slides/slide3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862FE-763E-433A-B462-D0E5548B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%"/>
          </a:bodyPr>
          <a:lstStyle/>
          <a:p>
            <a:r>
              <a:rPr lang="de-DE" dirty="0"/>
              <a:t>Jetzt wird gespielt… denn der Besen gibt sich nicht von allein frei.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93DEF943-D5FB-4295-933D-07359008DDCB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89054852"/>
              </p:ext>
            </p:extLst>
          </p:nvPr>
        </p:nvGraphicFramePr>
        <p:xfrm>
          <a:off x="685800" y="2063750"/>
          <a:ext cx="9604169" cy="2910428"/>
        </p:xfrm>
        <a:graphic>
          <a:graphicData uri="http://purl.oclc.org/ooxml/drawingml/table">
            <a:tbl>
              <a:tblPr firstRow="1" bandRow="1">
                <a:tableStyleId>{5C22544A-7EE6-4342-B048-85BDC9FD1C3A}</a:tableStyleId>
              </a:tblPr>
              <a:tblGrid>
                <a:gridCol w="1290156">
                  <a:extLst>
                    <a:ext uri="{9D8B030D-6E8A-4147-A177-3AD203B41FA5}">
                      <a16:colId xmlns:a16="http://schemas.microsoft.com/office/drawing/2014/main" val="1838814976"/>
                    </a:ext>
                  </a:extLst>
                </a:gridCol>
                <a:gridCol w="4549535">
                  <a:extLst>
                    <a:ext uri="{9D8B030D-6E8A-4147-A177-3AD203B41FA5}">
                      <a16:colId xmlns:a16="http://schemas.microsoft.com/office/drawing/2014/main" val="1773899031"/>
                    </a:ext>
                  </a:extLst>
                </a:gridCol>
                <a:gridCol w="3764478">
                  <a:extLst>
                    <a:ext uri="{9D8B030D-6E8A-4147-A177-3AD203B41FA5}">
                      <a16:colId xmlns:a16="http://schemas.microsoft.com/office/drawing/2014/main" val="3030310168"/>
                    </a:ext>
                  </a:extLst>
                </a:gridCol>
              </a:tblGrid>
              <a:tr h="685388">
                <a:tc>
                  <a:txBody>
                    <a:bodyPr/>
                    <a:lstStyle/>
                    <a:p>
                      <a:r>
                        <a:rPr lang="de-DE" dirty="0"/>
                        <a:t>Augen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Spielwürfel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Saufwürfel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977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</a:t>
                      </a:r>
                      <a:r>
                        <a:rPr lang="de-DE" dirty="0" err="1"/>
                        <a:t>Lets</a:t>
                      </a:r>
                      <a:r>
                        <a:rPr lang="de-DE" dirty="0"/>
                        <a:t> Dance“ – 6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Shot &gt; 30 %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831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Lach doch mal!“ – 5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Shot &lt; 18 %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594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„Blind Artist“´– 4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 Schluck Bier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306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„Wissensduell“ – 3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Schluck Bier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3260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„Den Song kenn ich“ – 2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Beliebiges Getränk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093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%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„Was kostet der Spaß?“ – 1 Punkt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729633"/>
                  </a:ext>
                </a:extLst>
              </a:tr>
            </a:tbl>
          </a:graphicData>
        </a:graphic>
      </p:graphicFrame>
      <p:pic>
        <p:nvPicPr>
          <p:cNvPr id="11" name="Picture 6" descr="Würfelset Stock Vektor Art und mehr Bilder von Würfel - Glücksspiel - Würfel  - Glücksspiel, Vektor, Icon - iStock">
            <a:extLst>
              <a:ext uri="{FF2B5EF4-FFF2-40B4-BE49-F238E27FC236}">
                <a16:creationId xmlns:a16="http://schemas.microsoft.com/office/drawing/2014/main" id="{C8927F58-255A-4238-A703-162D16DA3A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.742%" b="98.565%" l="36.765%" r="63.725%">
                        <a14:foregroundMark x1="49.183%" y1="57.177%" x2="43.791%" y2="55.742%"/>
                        <a14:foregroundMark x1="38.235%" y1="83.254%" x2="37.582%" y2="84.689%"/>
                        <a14:foregroundMark x1="38.072%" y1="91.148%" x2="36.765%" y2="91.388%"/>
                        <a14:foregroundMark x1="49.183%" y1="94.498%" x2="46.405%" y2="95.215%"/>
                        <a14:foregroundMark x1="55.719%" y1="93.301%" x2="53.105%" y2="98.565%"/>
                        <a14:foregroundMark x1="63.725%" y1="64.115%" x2="63.725%" y2="66.507%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.086%" t="53.839%" r="33.954%"/>
          <a:stretch/>
        </p:blipFill>
        <p:spPr bwMode="auto">
          <a:xfrm>
            <a:off x="9381038" y="2126741"/>
            <a:ext cx="582358" cy="58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Würfelset Stock Vektor Art und mehr Bilder von Würfel - Glücksspiel - Würfel  - Glücksspiel, Vektor, Icon - iStock">
            <a:extLst>
              <a:ext uri="{FF2B5EF4-FFF2-40B4-BE49-F238E27FC236}">
                <a16:creationId xmlns:a16="http://schemas.microsoft.com/office/drawing/2014/main" id="{DF24A141-8B2E-4AC0-BE09-D605319754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.742%" b="98.565%" l="36.765%" r="63.725%">
                        <a14:foregroundMark x1="49.183%" y1="57.177%" x2="43.791%" y2="55.742%"/>
                        <a14:foregroundMark x1="38.235%" y1="83.254%" x2="37.582%" y2="84.689%"/>
                        <a14:foregroundMark x1="38.072%" y1="91.148%" x2="36.765%" y2="91.388%"/>
                        <a14:foregroundMark x1="49.183%" y1="94.498%" x2="46.405%" y2="95.215%"/>
                        <a14:foregroundMark x1="55.719%" y1="93.301%" x2="53.105%" y2="98.565%"/>
                        <a14:foregroundMark x1="63.725%" y1="64.115%" x2="63.725%" y2="66.507%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.086%" t="53.839%" r="33.954%"/>
          <a:stretch/>
        </p:blipFill>
        <p:spPr bwMode="auto">
          <a:xfrm>
            <a:off x="5674193" y="2114865"/>
            <a:ext cx="582358" cy="58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9005924"/>
      </p:ext>
    </p:extLst>
  </p:cSld>
  <p:clrMapOvr>
    <a:masterClrMapping/>
  </p:clrMapOvr>
</p:sld>
</file>

<file path=ppt/slides/slide4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🕺 Spiel 1: „</a:t>
            </a:r>
            <a:r>
              <a:rPr lang="de-DE" dirty="0" err="1"/>
              <a:t>Lets</a:t>
            </a:r>
            <a:r>
              <a:rPr lang="de-DE" dirty="0"/>
              <a:t> Dance“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lnSpcReduction="10%"/>
          </a:bodyPr>
          <a:lstStyle/>
          <a:p>
            <a:r>
              <a:rPr lang="de-DE" u="sng" dirty="0"/>
              <a:t>Das große Tanzduell</a:t>
            </a:r>
            <a:endParaRPr lang="de-DE" b="1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David tritt </a:t>
            </a:r>
            <a:r>
              <a:rPr lang="de-DE" b="1" dirty="0"/>
              <a:t>gegen einen Gast</a:t>
            </a:r>
            <a:r>
              <a:rPr lang="de-DE" dirty="0"/>
              <a:t> 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Ich wähle ein beliebiges Lied aus.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Beide tanzen frei interpretiert zu diesem Song.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Das Publikum entscheidet den Sieger durch Applaus.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Wer den lautesten Applaus bekommt, gewinnt das Tanzduell und erhält Punkte.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6 Punkte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452851F0-A8E9-4556-BE28-3949AAB7C1F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.022%" b="3.022%"/>
          <a:stretch>
            <a:fillRect/>
          </a:stretch>
        </p:blipFill>
        <p:spPr>
          <a:xfrm>
            <a:off x="7482362" y="243444"/>
            <a:ext cx="3598146" cy="5071533"/>
          </a:xfrm>
        </p:spPr>
      </p:pic>
    </p:spTree>
    <p:extLst>
      <p:ext uri="{BB962C8B-B14F-4D97-AF65-F5344CB8AC3E}">
        <p14:creationId xmlns:p14="http://schemas.microsoft.com/office/powerpoint/2010/main" val="4047601682"/>
      </p:ext>
    </p:extLst>
  </p:cSld>
  <p:clrMapOvr>
    <a:masterClrMapping/>
  </p:clrMapOvr>
</p:sld>
</file>

<file path=ppt/slides/slide5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😆 Spiel 2: „Lach doch mal!“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fontScale="92.5%" lnSpcReduction="10%"/>
          </a:bodyPr>
          <a:lstStyle/>
          <a:p>
            <a:r>
              <a:rPr lang="de-DE" u="sng" dirty="0"/>
              <a:t>Die ultimative Publikum-Lach-Challenge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David wählt eine oder zwei Personen aus dem Publikum aus.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Er hat eine bestimmte Zeit (60 Sekunden), um sie zum Lachen zu bringen.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Er darf alles tun: Witze erzählen, Verrenkungen, Grimassen, Tanzbewegungen – völlig frei.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Sobald mindestens eine der ausgewählten Personen lacht, gewinnt David die Runde und sammelt Punkte.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5 Punkte</a:t>
            </a:r>
            <a:endParaRPr lang="de-DE" dirty="0"/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E6FD91C0-928E-47BF-8183-710A0145D54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.036%" b="3.036%"/>
          <a:stretch>
            <a:fillRect/>
          </a:stretch>
        </p:blipFill>
        <p:spPr>
          <a:xfrm>
            <a:off x="7481888" y="285750"/>
            <a:ext cx="3598862" cy="5070475"/>
          </a:xfrm>
        </p:spPr>
      </p:pic>
    </p:spTree>
    <p:extLst>
      <p:ext uri="{BB962C8B-B14F-4D97-AF65-F5344CB8AC3E}">
        <p14:creationId xmlns:p14="http://schemas.microsoft.com/office/powerpoint/2010/main" val="601322418"/>
      </p:ext>
    </p:extLst>
  </p:cSld>
  <p:clrMapOvr>
    <a:masterClrMapping/>
  </p:clrMapOvr>
</p:sld>
</file>

<file path=ppt/slides/slide6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🎯 Spiel 3 – „Blind Artist“ 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fontScale="92.5%" lnSpcReduction="10%"/>
          </a:bodyPr>
          <a:lstStyle/>
          <a:p>
            <a:r>
              <a:rPr lang="de-DE" u="sng" dirty="0"/>
              <a:t>Zeichne, was ich sage!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David und ein Gast bekommen beide ein Blatt und einen Stift.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Ich nenne spontan ein Objekt, Tier, Promi oder absurdes Ding (z. B. „Einhorn auf E-Roller“, „Helene Fischer als Superheldin“).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Beide müssen es blind zeichnen, also ohne aufs Blatt zu schauen.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Das Publikum entscheidet per Applaus, welche Zeichnung am besten (oder lustigsten) aussieht.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4 Punkte</a:t>
            </a:r>
            <a:endParaRPr lang="de-DE" dirty="0"/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9A681B77-470F-484E-A695-62FD669541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.036%" b="3.036%"/>
          <a:stretch>
            <a:fillRect/>
          </a:stretch>
        </p:blipFill>
        <p:spPr>
          <a:xfrm>
            <a:off x="7481888" y="350838"/>
            <a:ext cx="3598862" cy="5070475"/>
          </a:xfrm>
        </p:spPr>
      </p:pic>
    </p:spTree>
    <p:extLst>
      <p:ext uri="{BB962C8B-B14F-4D97-AF65-F5344CB8AC3E}">
        <p14:creationId xmlns:p14="http://schemas.microsoft.com/office/powerpoint/2010/main" val="1347500173"/>
      </p:ext>
    </p:extLst>
  </p:cSld>
  <p:clrMapOvr>
    <a:masterClrMapping/>
  </p:clrMapOvr>
</p:sld>
</file>

<file path=ppt/slides/slide7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🎯 Spiel 4 – „Wissensduell“ 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/>
          </a:bodyPr>
          <a:lstStyle/>
          <a:p>
            <a:r>
              <a:rPr lang="de-DE" u="sng" dirty="0"/>
              <a:t>David vs. Publikum – Das große Quiz-Battle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David wählt zwei Personen aus dem Publikum, die gemeinsam gegen ihn antreten.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Ich stelle verschiedene Quiz- und Wissensfragen (Allgemeinwissen, Fun Facts, Schätzfragen, alles möglich).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Beide Teams dürfen sich kurz beraten und dann ihre Antwort geben.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Wer mehr Fragen richtig beantwortet, gewinnt die Runde.</a:t>
            </a:r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4C1732BE-31FE-4BDD-8C85-D5E15FEAB05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.022%" b="3.022%"/>
          <a:stretch>
            <a:fillRect/>
          </a:stretch>
        </p:blipFill>
        <p:spPr>
          <a:xfrm>
            <a:off x="7481888" y="273050"/>
            <a:ext cx="3598862" cy="5072063"/>
          </a:xfrm>
        </p:spPr>
      </p:pic>
    </p:spTree>
    <p:extLst>
      <p:ext uri="{BB962C8B-B14F-4D97-AF65-F5344CB8AC3E}">
        <p14:creationId xmlns:p14="http://schemas.microsoft.com/office/powerpoint/2010/main" val="3622282326"/>
      </p:ext>
    </p:extLst>
  </p:cSld>
  <p:clrMapOvr>
    <a:masterClrMapping/>
  </p:clrMapOvr>
</p:sld>
</file>

<file path=ppt/slides/slide8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🎵 Spiel 5: „Den Song kenn ich“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fontScale="92.5%" lnSpcReduction="20%"/>
          </a:bodyPr>
          <a:lstStyle/>
          <a:p>
            <a:r>
              <a:rPr lang="de-DE" u="sng" dirty="0"/>
              <a:t>Das blitzschnelle Song-Erkennungsduell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David tritt gegen einen zufällig ausgewählten Gegner aus dem Publikum 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Ich spiele einen Song 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Wer als Erstes den Songtitel errät, gewinnt die Runde.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Es reicht, nur den Titel zu nennen – Interpret ist nicht nötig.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Der Schnellere sammelt Punkte für das Freischalten der Feg-Utensilien.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2 Punkte</a:t>
            </a:r>
            <a:endParaRPr lang="de-DE" dirty="0"/>
          </a:p>
          <a:p>
            <a:endParaRPr lang="de-DE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51B2107D-2DC0-4CE3-A096-7861261833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.022%" b="3.022%"/>
          <a:stretch>
            <a:fillRect/>
          </a:stretch>
        </p:blipFill>
        <p:spPr>
          <a:xfrm>
            <a:off x="7481888" y="288925"/>
            <a:ext cx="3598862" cy="5072063"/>
          </a:xfrm>
        </p:spPr>
      </p:pic>
    </p:spTree>
    <p:extLst>
      <p:ext uri="{BB962C8B-B14F-4D97-AF65-F5344CB8AC3E}">
        <p14:creationId xmlns:p14="http://schemas.microsoft.com/office/powerpoint/2010/main" val="1478340344"/>
      </p:ext>
    </p:extLst>
  </p:cSld>
  <p:clrMapOvr>
    <a:masterClrMapping/>
  </p:clrMapOvr>
</p:sld>
</file>

<file path=ppt/slides/slide9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🛒 Spiel 6: „Was kostet der Spaß?“</a:t>
            </a:r>
          </a:p>
        </p:txBody>
      </p:sp>
      <p:pic>
        <p:nvPicPr>
          <p:cNvPr id="16" name="Bildplatzhalter 15">
            <a:extLst>
              <a:ext uri="{FF2B5EF4-FFF2-40B4-BE49-F238E27FC236}">
                <a16:creationId xmlns:a16="http://schemas.microsoft.com/office/drawing/2014/main" id="{35FACCAF-7A11-4517-9D9B-332FB91ADBE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.022%" b="3.022%"/>
          <a:stretch>
            <a:fillRect/>
          </a:stretch>
        </p:blipFill>
        <p:spPr>
          <a:xfrm>
            <a:off x="7481888" y="296863"/>
            <a:ext cx="3598862" cy="5072062"/>
          </a:xfr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/>
          </a:bodyPr>
          <a:lstStyle/>
          <a:p>
            <a:r>
              <a:rPr lang="de-DE" b="1" u="sng" dirty="0"/>
              <a:t>Das große Kleinanzeigen-Schätzduell Spielprinzip</a:t>
            </a:r>
          </a:p>
          <a:p>
            <a:endParaRPr lang="de-DE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David tritt gegen einen Gast 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Es wird ein echtes Ebay-Kleinanzeigen-Inserat angezeigt.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Beide müssen den Preis schätzen.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Wer näher dran ist, gewinnt die Runde und holt Punkte.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1 Punkt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1306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purl.oclc.org/ooxml/officeDocument/relationships/image" Target="../media/image2.jpeg"/><Relationship Id="rId1" Type="http://purl.oclc.org/ooxml/officeDocument/relationships/image" Target="../media/image1.jpeg"/></Relationships>
</file>

<file path=ppt/theme/theme1.xml><?xml version="1.0" encoding="utf-8"?>
<a:theme xmlns:a="http://purl.oclc.org/ooxml/drawingml/main" name="Wichtiges Ereignis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%"/>
            <a:satMod val="105%"/>
            <a:lumMod val="110%"/>
          </a:schemeClr>
        </a:solidFill>
        <a:blipFill>
          <a:blip xmlns:r="http://purl.oclc.org/ooxml/officeDocument/relationships" r:embed="rId1">
            <a:duotone>
              <a:schemeClr val="phClr">
                <a:shade val="88%"/>
                <a:lumMod val="88%"/>
              </a:schemeClr>
              <a:schemeClr val="phClr"/>
            </a:duotone>
          </a:blip>
          <a:tile tx="0" ty="0" sx="100%" sy="100%" flip="none" algn="tl"/>
        </a:blipFill>
      </a:fillStyleLst>
      <a:lnStyleLst>
        <a:ln w="9525" cap="flat" cmpd="sng" algn="ctr">
          <a:solidFill>
            <a:schemeClr val="phClr">
              <a:shade val="60%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%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90%"/>
                <a:lumMod val="110%"/>
              </a:schemeClr>
            </a:gs>
            <a:gs pos="100%">
              <a:schemeClr val="phClr">
                <a:shade val="88%"/>
                <a:lumMod val="88%"/>
              </a:schemeClr>
            </a:gs>
          </a:gsLst>
          <a:lin ang="5400000" scaled="0"/>
        </a:gradFill>
        <a:blipFill>
          <a:blip xmlns:r="http://purl.oclc.org/ooxml/officeDocument/relationships" r:embed="rId2">
            <a:duotone>
              <a:schemeClr val="phClr">
                <a:shade val="48%"/>
                <a:satMod val="110%"/>
                <a:lumMod val="40%"/>
              </a:schemeClr>
              <a:schemeClr val="phClr">
                <a:tint val="90%"/>
                <a:lumMod val="106%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purl.oclc.org/ooxml/officeDocument/extendedProperties" xmlns:vt="http://purl.oclc.org/ooxml/officeDocument/docPropsVTypes">
  <Template>{A2B326E8-1981-4A7D-B740-B20BBDA7117B}TFd2a5b225-4fc9-4980-9a6f-07059fb984a2e1c5d722-cb80e17a94ac</Template>
  <TotalTime>0</TotalTime>
  <Words>606</Words>
  <Application>Microsoft Office PowerPoint</Application>
  <PresentationFormat>Breitbild</PresentationFormat>
  <Paragraphs>78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2" baseType="lpstr">
      <vt:lpstr>Arial</vt:lpstr>
      <vt:lpstr>Impact</vt:lpstr>
      <vt:lpstr>Wichtiges Ereignis</vt:lpstr>
      <vt:lpstr>Level 30 erreicht</vt:lpstr>
      <vt:lpstr>Jetzt wird gespielt… denn der Besen gibt sich nicht von allein frei.</vt:lpstr>
      <vt:lpstr>Jetzt wird gespielt… denn der Besen gibt sich nicht von allein frei.</vt:lpstr>
      <vt:lpstr>🕺 Spiel 1: „Lets Dance“</vt:lpstr>
      <vt:lpstr>😆 Spiel 2: „Lach doch mal!“</vt:lpstr>
      <vt:lpstr>🎯 Spiel 3 – „Blind Artist“ </vt:lpstr>
      <vt:lpstr>🎯 Spiel 4 – „Wissensduell“ </vt:lpstr>
      <vt:lpstr>🎵 Spiel 5: „Den Song kenn ich“</vt:lpstr>
      <vt:lpstr>🛒 Spiel 6: „Was kostet der Spaß?“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30 erreicht</dc:title>
  <dc:creator>Kevin Thalmann</dc:creator>
  <cp:lastModifiedBy>Kevin Thalmann</cp:lastModifiedBy>
  <cp:revision>14</cp:revision>
  <dcterms:created xsi:type="dcterms:W3CDTF">2025-12-06T09:32:13Z</dcterms:created>
  <dcterms:modified xsi:type="dcterms:W3CDTF">2025-12-06T10:39:29Z</dcterms:modified>
</cp:coreProperties>
</file>

<file path=docProps/thumbnail.jpeg>
</file>